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rgbClr val="375A7D"/>
          </a:solidFill>
        </a:fill>
      </a:tcStyle>
    </a:wholeTbl>
    <a:band2H>
      <a:tcTxStyle b="def" i="def"/>
      <a:tcStyle>
        <a:tcBdr/>
        <a:fill>
          <a:solidFill>
            <a:srgbClr val="3B749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rgbClr val="53D5FD"/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53D5FD"/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53D5FD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A0A0A">
              <a:alpha val="92000"/>
            </a:srgbClr>
          </a:solidFill>
        </a:fill>
      </a:tcStyle>
    </a:band2H>
    <a:firstCo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635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635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EDFF">
              <a:alpha val="24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2">
              <a:satOff val="-5186"/>
              <a:lumOff val="-1238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satOff val="-5186"/>
              <a:lumOff val="-2840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D6D6D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080">
              <a:alpha val="32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41B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D2600">
              <a:alpha val="8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chemeClr val="accent2">
            <a:satOff val="44164"/>
            <a:lumOff val="14231"/>
          </a:schemeClr>
        </a:fontRef>
        <a:schemeClr val="accent2">
          <a:satOff val="44164"/>
          <a:lumOff val="14231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7" name="Shape 13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/>
          <p:nvPr>
            <p:ph type="title"/>
          </p:nvPr>
        </p:nvSpPr>
        <p:spPr>
          <a:xfrm>
            <a:off x="660400" y="4292600"/>
            <a:ext cx="11684000" cy="2222500"/>
          </a:xfrm>
          <a:prstGeom prst="rect">
            <a:avLst/>
          </a:prstGeom>
        </p:spPr>
        <p:txBody>
          <a:bodyPr/>
          <a:lstStyle>
            <a:lvl1pPr>
              <a:defRPr spc="992" sz="62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/>
          <p:nvPr>
            <p:ph type="body" sz="quarter" idx="1"/>
          </p:nvPr>
        </p:nvSpPr>
        <p:spPr>
          <a:xfrm>
            <a:off x="660400" y="3416300"/>
            <a:ext cx="11684000" cy="889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Image"/>
          <p:cNvSpPr/>
          <p:nvPr>
            <p:ph type="pic" sz="half" idx="13"/>
          </p:nvPr>
        </p:nvSpPr>
        <p:spPr>
          <a:xfrm>
            <a:off x="6502400" y="4879052"/>
            <a:ext cx="6502400" cy="48768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4" name="Image"/>
          <p:cNvSpPr/>
          <p:nvPr>
            <p:ph type="pic" sz="half" idx="14"/>
          </p:nvPr>
        </p:nvSpPr>
        <p:spPr>
          <a:xfrm>
            <a:off x="6502400" y="0"/>
            <a:ext cx="6502400" cy="4876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5" name="Image"/>
          <p:cNvSpPr/>
          <p:nvPr>
            <p:ph type="pic" idx="15"/>
          </p:nvPr>
        </p:nvSpPr>
        <p:spPr>
          <a:xfrm>
            <a:off x="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6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–Johnny Appleseed"/>
          <p:cNvSpPr/>
          <p:nvPr>
            <p:ph type="body" sz="quarter" idx="13"/>
          </p:nvPr>
        </p:nvSpPr>
        <p:spPr>
          <a:xfrm>
            <a:off x="1270000" y="6362700"/>
            <a:ext cx="10464800" cy="520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104" name="“Type a quote here.”"/>
          <p:cNvSpPr/>
          <p:nvPr>
            <p:ph type="body" sz="quarter" idx="14"/>
          </p:nvPr>
        </p:nvSpPr>
        <p:spPr>
          <a:xfrm>
            <a:off x="1270000" y="4248150"/>
            <a:ext cx="104648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05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–Johnny Appleseed"/>
          <p:cNvSpPr/>
          <p:nvPr>
            <p:ph type="body" sz="quarter" idx="13"/>
          </p:nvPr>
        </p:nvSpPr>
        <p:spPr>
          <a:xfrm>
            <a:off x="1270000" y="2959100"/>
            <a:ext cx="10464800" cy="520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113" name="“Type a quote here.”"/>
          <p:cNvSpPr/>
          <p:nvPr>
            <p:ph type="body" sz="quarter" idx="14"/>
          </p:nvPr>
        </p:nvSpPr>
        <p:spPr>
          <a:xfrm>
            <a:off x="1270000" y="1346200"/>
            <a:ext cx="104648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14" name="Image"/>
          <p:cNvSpPr/>
          <p:nvPr>
            <p:ph type="pic" idx="15"/>
          </p:nvPr>
        </p:nvSpPr>
        <p:spPr>
          <a:xfrm>
            <a:off x="-19050" y="3613150"/>
            <a:ext cx="13004800" cy="613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5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3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/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pc="992" sz="6200"/>
            </a:lvl1pPr>
          </a:lstStyle>
          <a:p>
            <a:pPr/>
            <a:r>
              <a:t>Title Text</a:t>
            </a:r>
          </a:p>
        </p:txBody>
      </p:sp>
      <p:sp>
        <p:nvSpPr>
          <p:cNvPr id="22" name="Body Level One…"/>
          <p:cNvSpPr/>
          <p:nvPr>
            <p:ph type="body" sz="quarter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Image"/>
          <p:cNvSpPr/>
          <p:nvPr>
            <p:ph type="pic" idx="13"/>
          </p:nvPr>
        </p:nvSpPr>
        <p:spPr>
          <a:xfrm>
            <a:off x="0" y="2717800"/>
            <a:ext cx="13004800" cy="7035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1" name="Title Text"/>
          <p:cNvSpPr/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pc="992" sz="6200"/>
            </a:lvl1pPr>
          </a:lstStyle>
          <a:p>
            <a:pPr/>
            <a:r>
              <a:t>Title Text</a:t>
            </a:r>
          </a:p>
        </p:txBody>
      </p:sp>
      <p:sp>
        <p:nvSpPr>
          <p:cNvPr id="32" name="Body Level One…"/>
          <p:cNvSpPr/>
          <p:nvPr>
            <p:ph type="body" sz="quarter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/>
          <p:nvPr>
            <p:ph type="title"/>
          </p:nvPr>
        </p:nvSpPr>
        <p:spPr>
          <a:xfrm>
            <a:off x="660400" y="3759200"/>
            <a:ext cx="11684000" cy="2222500"/>
          </a:xfrm>
          <a:prstGeom prst="rect">
            <a:avLst/>
          </a:prstGeom>
        </p:spPr>
        <p:txBody>
          <a:bodyPr anchor="ctr"/>
          <a:lstStyle>
            <a:lvl1pPr>
              <a:defRPr spc="992" sz="6200"/>
            </a:lvl1pPr>
          </a:lstStyle>
          <a:p>
            <a:pPr/>
            <a:r>
              <a:t>Title Text</a:t>
            </a:r>
          </a:p>
        </p:txBody>
      </p:sp>
      <p:sp>
        <p:nvSpPr>
          <p:cNvPr id="41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Image"/>
          <p:cNvSpPr/>
          <p:nvPr>
            <p:ph type="pic" idx="13"/>
          </p:nvPr>
        </p:nvSpPr>
        <p:spPr>
          <a:xfrm>
            <a:off x="6496050" y="635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9" name="Title Text"/>
          <p:cNvSpPr/>
          <p:nvPr>
            <p:ph type="title"/>
          </p:nvPr>
        </p:nvSpPr>
        <p:spPr>
          <a:xfrm>
            <a:off x="546100" y="4305300"/>
            <a:ext cx="5410200" cy="2984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0" name="Body Level One…"/>
          <p:cNvSpPr/>
          <p:nvPr>
            <p:ph type="body" sz="quarter" idx="1"/>
          </p:nvPr>
        </p:nvSpPr>
        <p:spPr>
          <a:xfrm>
            <a:off x="546100" y="3429000"/>
            <a:ext cx="5410200" cy="889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Text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9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Text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Image"/>
          <p:cNvSpPr/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6" name="Title Text"/>
          <p:cNvSpPr/>
          <p:nvPr>
            <p:ph type="title"/>
          </p:nvPr>
        </p:nvSpPr>
        <p:spPr>
          <a:xfrm>
            <a:off x="660400" y="609600"/>
            <a:ext cx="5080000" cy="1854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7" name="Body Level One…"/>
          <p:cNvSpPr/>
          <p:nvPr>
            <p:ph type="body" sz="half" idx="1"/>
          </p:nvPr>
        </p:nvSpPr>
        <p:spPr>
          <a:xfrm>
            <a:off x="660400" y="2819400"/>
            <a:ext cx="5080000" cy="60579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3200"/>
              </a:spcBef>
              <a:defRPr sz="3000"/>
            </a:lvl1pPr>
            <a:lvl2pPr marL="787400" indent="-393700">
              <a:spcBef>
                <a:spcPts val="3200"/>
              </a:spcBef>
              <a:defRPr sz="3000"/>
            </a:lvl2pPr>
            <a:lvl3pPr marL="1181100" indent="-393700">
              <a:spcBef>
                <a:spcPts val="3200"/>
              </a:spcBef>
              <a:defRPr sz="3000"/>
            </a:lvl3pPr>
            <a:lvl4pPr marL="1574800" indent="-393700">
              <a:spcBef>
                <a:spcPts val="3200"/>
              </a:spcBef>
              <a:defRPr sz="3000"/>
            </a:lvl4pPr>
            <a:lvl5pPr marL="1968500" indent="-393700">
              <a:spcBef>
                <a:spcPts val="3200"/>
              </a:spcBef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Body Level One…"/>
          <p:cNvSpPr/>
          <p:nvPr>
            <p:ph type="body" idx="1"/>
          </p:nvPr>
        </p:nvSpPr>
        <p:spPr>
          <a:xfrm>
            <a:off x="660400" y="1511300"/>
            <a:ext cx="11684000" cy="67183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/>
          <p:nvPr>
            <p:ph type="title"/>
          </p:nvPr>
        </p:nvSpPr>
        <p:spPr>
          <a:xfrm>
            <a:off x="660400" y="609600"/>
            <a:ext cx="11684000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/>
          <p:nvPr>
            <p:ph type="body" idx="1"/>
          </p:nvPr>
        </p:nvSpPr>
        <p:spPr>
          <a:xfrm>
            <a:off x="660400" y="2019300"/>
            <a:ext cx="11684000" cy="671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/>
          <p:nvPr>
            <p:ph type="sldNum" sz="quarter" idx="2"/>
          </p:nvPr>
        </p:nvSpPr>
        <p:spPr>
          <a:xfrm>
            <a:off x="6311897" y="9258300"/>
            <a:ext cx="352045" cy="4191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228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685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1143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1600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titleStyle>
    <p:bodyStyle>
      <a:lvl1pPr marL="4699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9398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14097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18796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23495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28194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32893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37592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42291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image" Target="../media/image15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8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Maailma parim küla"/>
          <p:cNvSpPr/>
          <p:nvPr>
            <p:ph type="ctrTitle"/>
          </p:nvPr>
        </p:nvSpPr>
        <p:spPr>
          <a:xfrm>
            <a:off x="518559" y="1063003"/>
            <a:ext cx="11716733" cy="1251440"/>
          </a:xfrm>
          <a:prstGeom prst="rect">
            <a:avLst/>
          </a:prstGeom>
        </p:spPr>
        <p:txBody>
          <a:bodyPr/>
          <a:lstStyle/>
          <a:p>
            <a:pPr/>
            <a:r>
              <a:t>Maailma parim küla</a:t>
            </a:r>
          </a:p>
        </p:txBody>
      </p:sp>
      <p:sp>
        <p:nvSpPr>
          <p:cNvPr id="140" name="Tallinna vaba waldorfkool 2017"/>
          <p:cNvSpPr/>
          <p:nvPr>
            <p:ph type="subTitle" sz="quarter" idx="1"/>
          </p:nvPr>
        </p:nvSpPr>
        <p:spPr>
          <a:xfrm>
            <a:off x="464005" y="551985"/>
            <a:ext cx="10669297" cy="769442"/>
          </a:xfrm>
          <a:prstGeom prst="rect">
            <a:avLst/>
          </a:prstGeom>
        </p:spPr>
        <p:txBody>
          <a:bodyPr/>
          <a:lstStyle/>
          <a:p>
            <a:pPr/>
            <a:r>
              <a:t>Tallinna vaba waldorfkool 2017</a:t>
            </a:r>
          </a:p>
        </p:txBody>
      </p:sp>
      <p:pic>
        <p:nvPicPr>
          <p:cNvPr id="141" name="F58CB141-74E8-480C-BD68-A0FB52770AC3-L0-001.jpeg" descr="F58CB141-74E8-480C-BD68-A0FB52770AC3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2534383"/>
            <a:ext cx="13004801" cy="71724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Kogukonna maja…"/>
          <p:cNvSpPr/>
          <p:nvPr>
            <p:ph type="body" idx="14"/>
          </p:nvPr>
        </p:nvSpPr>
        <p:spPr>
          <a:xfrm>
            <a:off x="1270000" y="95249"/>
            <a:ext cx="10562998" cy="3213101"/>
          </a:xfrm>
          <a:prstGeom prst="rect">
            <a:avLst/>
          </a:prstGeom>
        </p:spPr>
        <p:txBody>
          <a:bodyPr/>
          <a:lstStyle/>
          <a:p>
            <a:pPr>
              <a:defRPr u="sng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Kogukonna maja</a:t>
            </a:r>
          </a:p>
          <a:p>
            <a:pPr/>
            <a:r>
              <a:t>Koosolekute ruumid</a:t>
            </a:r>
          </a:p>
          <a:p>
            <a:pPr/>
            <a:r>
              <a:t>Kool ja mängurühm</a:t>
            </a:r>
          </a:p>
          <a:p>
            <a:pPr/>
            <a:r>
              <a:t>Kohvik, väike pood ja raamatukogu</a:t>
            </a:r>
          </a:p>
        </p:txBody>
      </p:sp>
      <p:pic>
        <p:nvPicPr>
          <p:cNvPr id="170" name="35B963AD-771F-4A3B-8692-4743ABE60164-L0-001.jpeg" descr="35B963AD-771F-4A3B-8692-4743ABE60164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291">
            <a:off x="241912" y="2608205"/>
            <a:ext cx="12520976" cy="70430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Kasvuhoone,…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38150">
              <a:defRPr spc="540" sz="3375"/>
            </a:pPr>
            <a:r>
              <a:t>Kasvuhoone,</a:t>
            </a:r>
          </a:p>
          <a:p>
            <a:pPr defTabSz="438150">
              <a:defRPr spc="540" sz="3375"/>
            </a:pPr>
            <a:r>
              <a:t>Põllud ja aiad ning karjamaad</a:t>
            </a:r>
          </a:p>
        </p:txBody>
      </p:sp>
      <p:sp>
        <p:nvSpPr>
          <p:cNvPr id="173" name="Kuppelkasvuhoone…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Kuppelkasvuhoone</a:t>
            </a:r>
          </a:p>
          <a:p>
            <a:pPr/>
            <a:r>
              <a:t>Vilja ja juurvilja põllud </a:t>
            </a:r>
          </a:p>
          <a:p>
            <a:pPr/>
            <a:r>
              <a:t>Puuviljaaiad</a:t>
            </a:r>
          </a:p>
          <a:p>
            <a:pPr/>
            <a:r>
              <a:t>Ürdi- ja lillepeenrad</a:t>
            </a:r>
          </a:p>
          <a:p>
            <a:pPr/>
            <a:r>
              <a:t>Karjakoppel ja suur loomade varjualune talveks</a:t>
            </a:r>
          </a:p>
        </p:txBody>
      </p:sp>
      <p:pic>
        <p:nvPicPr>
          <p:cNvPr id="174" name="E37F3ADA-E5DD-4EC1-B837-7445858B0DDC-L0-001.jpeg" descr="E37F3ADA-E5DD-4EC1-B837-7445858B0DDC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81607" y="0"/>
            <a:ext cx="731520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3E4ECD5C-A74F-42F2-9858-00430BD5A0BC-L0-001.jpeg" descr="3E4ECD5C-A74F-42F2-9858-00430BD5A0BC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32228"/>
            <a:ext cx="13004800" cy="92891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18216B7E-B3AF-4804-8F5E-78F5E5C0B5EA-L0-001.jpeg" descr="18216B7E-B3AF-4804-8F5E-78F5E5C0B5EA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5546" t="0" r="5546" b="0"/>
          <a:stretch>
            <a:fillRect/>
          </a:stretch>
        </p:blipFill>
        <p:spPr>
          <a:xfrm>
            <a:off x="6502400" y="4876800"/>
            <a:ext cx="6502400" cy="4876800"/>
          </a:xfrm>
          <a:prstGeom prst="rect">
            <a:avLst/>
          </a:prstGeom>
        </p:spPr>
      </p:pic>
      <p:pic>
        <p:nvPicPr>
          <p:cNvPr id="179" name="16EFAB36-353C-4673-93EB-C1C01E8FC6BC-L0-001.jpeg" descr="16EFAB36-353C-4673-93EB-C1C01E8FC6BC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02400" y="0"/>
            <a:ext cx="6502400" cy="4876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D652CB59-FB78-4892-85B3-851C1198C584-L0-001.jpeg" descr="D652CB59-FB78-4892-85B3-851C1198C584-L0-0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777586" y="0"/>
            <a:ext cx="7315201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Muud ehitised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Muud ehitised</a:t>
            </a:r>
          </a:p>
        </p:txBody>
      </p:sp>
      <p:sp>
        <p:nvSpPr>
          <p:cNvPr id="183" name="Paadisillad…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30707" indent="-330707" defTabSz="490727">
              <a:spcBef>
                <a:spcPts val="2600"/>
              </a:spcBef>
              <a:defRPr sz="2520"/>
            </a:pPr>
            <a:r>
              <a:t>Paadisillad</a:t>
            </a:r>
          </a:p>
          <a:p>
            <a:pPr marL="330707" indent="-330707" defTabSz="490727">
              <a:spcBef>
                <a:spcPts val="2600"/>
              </a:spcBef>
              <a:defRPr sz="2520"/>
            </a:pPr>
            <a:r>
              <a:t>Muul</a:t>
            </a:r>
          </a:p>
          <a:p>
            <a:pPr marL="330707" indent="-330707" defTabSz="490727">
              <a:spcBef>
                <a:spcPts val="2600"/>
              </a:spcBef>
              <a:defRPr sz="2520"/>
            </a:pPr>
            <a:r>
              <a:t>3 silda</a:t>
            </a:r>
          </a:p>
          <a:p>
            <a:pPr marL="330707" indent="-330707" defTabSz="490727">
              <a:spcBef>
                <a:spcPts val="2600"/>
              </a:spcBef>
              <a:defRPr sz="2520"/>
            </a:pPr>
            <a:r>
              <a:t>Päikesepaneelid</a:t>
            </a:r>
          </a:p>
          <a:p>
            <a:pPr marL="330707" indent="-330707" defTabSz="490727">
              <a:spcBef>
                <a:spcPts val="2600"/>
              </a:spcBef>
              <a:defRPr sz="2520"/>
            </a:pPr>
            <a:r>
              <a:t>Hüdroelektrirattad</a:t>
            </a:r>
          </a:p>
          <a:p>
            <a:pPr marL="330707" indent="-330707" defTabSz="490727">
              <a:spcBef>
                <a:spcPts val="2600"/>
              </a:spcBef>
              <a:defRPr sz="2520"/>
            </a:pPr>
            <a:r>
              <a:t>Mägimajakesed</a:t>
            </a:r>
          </a:p>
          <a:p>
            <a:pPr marL="330707" indent="-330707" defTabSz="490727">
              <a:spcBef>
                <a:spcPts val="2600"/>
              </a:spcBef>
              <a:defRPr sz="2520"/>
            </a:pPr>
            <a:r>
              <a:t>Parkla</a:t>
            </a:r>
          </a:p>
          <a:p>
            <a:pPr marL="330707" indent="-330707" defTabSz="490727">
              <a:spcBef>
                <a:spcPts val="2600"/>
              </a:spcBef>
              <a:defRPr sz="2520"/>
            </a:pPr>
            <a:r>
              <a:t>Matkarajad</a:t>
            </a:r>
          </a:p>
        </p:txBody>
      </p:sp>
      <p:pic>
        <p:nvPicPr>
          <p:cNvPr id="184" name="7AB41770-AAFF-4019-B09F-2C2ECFBD66D1-L0-001.jpeg" descr="7AB41770-AAFF-4019-B09F-2C2ECFBD66D1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60431" y="0"/>
            <a:ext cx="8996755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otsiaalne aspekt meie külas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Sotsiaalne aspekt meie külas</a:t>
            </a:r>
          </a:p>
        </p:txBody>
      </p:sp>
      <p:sp>
        <p:nvSpPr>
          <p:cNvPr id="187" name="Kogukonnamaja on suhtlemise koht: seal asub kool, kus saavad lapsed haridust ja väiksemate laste kogunemispaik- mängutuba.…"/>
          <p:cNvSpPr/>
          <p:nvPr>
            <p:ph type="body" idx="1"/>
          </p:nvPr>
        </p:nvSpPr>
        <p:spPr>
          <a:xfrm>
            <a:off x="660400" y="2025650"/>
            <a:ext cx="11684000" cy="6718300"/>
          </a:xfrm>
          <a:prstGeom prst="rect">
            <a:avLst/>
          </a:prstGeom>
        </p:spPr>
        <p:txBody>
          <a:bodyPr/>
          <a:lstStyle/>
          <a:p>
            <a:pPr marL="432308" indent="-432308" defTabSz="537463">
              <a:spcBef>
                <a:spcPts val="3800"/>
              </a:spcBef>
              <a:defRPr sz="3312"/>
            </a:pPr>
            <a:r>
              <a:t>Kogukonnamaja on suhtlemise koht: seal asub kool, kus saavad lapsed haridust ja väiksemate laste kogunemispaik- mängutuba.</a:t>
            </a:r>
          </a:p>
          <a:p>
            <a:pPr marL="432308" indent="-432308" defTabSz="537463">
              <a:spcBef>
                <a:spcPts val="3800"/>
              </a:spcBef>
              <a:defRPr sz="3312"/>
            </a:pPr>
            <a:r>
              <a:t>Meie külas on kaks juhtimise gruppi: juhtkond, mis valitakse 1 aastaks ja kogu kogukonna juhtimiskogu, kus osalevad soovituslikult kõik täiskasvanud kogukonna liikmed</a:t>
            </a:r>
          </a:p>
          <a:p>
            <a:pPr marL="432308" indent="-432308" defTabSz="537463">
              <a:spcBef>
                <a:spcPts val="3800"/>
              </a:spcBef>
              <a:defRPr sz="3312"/>
            </a:pPr>
            <a:r>
              <a:t>Otsuseid langetatakse sotsiokraatia või konsensuse põhimõtetest lähtuvalt. Oleneb langetatava otsuse tähtsusest.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Iga elanik kogukonnas peab olema seotud vähemalt ühe valdkonnaga, millega kogukonnas tegeletakse ja mille töösse ta panustab. Valdkonda on võimalik vahetada.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55802" indent="-455802" defTabSz="566674">
              <a:spcBef>
                <a:spcPts val="4000"/>
              </a:spcBef>
              <a:defRPr sz="3492"/>
            </a:pPr>
            <a:r>
              <a:t>Iga elanik kogukonnas peab olema seotud vähemalt ühe valdkonnaga, millega kogukonnas tegeletakse ja mille töösse ta panustab. Valdkonda on võimalik vahetada.</a:t>
            </a:r>
          </a:p>
          <a:p>
            <a:pPr marL="455802" indent="-455802" defTabSz="566674">
              <a:spcBef>
                <a:spcPts val="4000"/>
              </a:spcBef>
              <a:defRPr sz="3492"/>
            </a:pPr>
            <a:r>
              <a:t>Külas on tähtsad kogukonna suhted, aga väga tähtsad on ka perekonna suhted eraldi.</a:t>
            </a:r>
          </a:p>
          <a:p>
            <a:pPr marL="455802" indent="-455802" defTabSz="566674">
              <a:spcBef>
                <a:spcPts val="4000"/>
              </a:spcBef>
              <a:defRPr sz="3492"/>
            </a:pPr>
            <a:r>
              <a:t>Inimesed on abivalmid, heatahtlikud, hoolivad, mõistvad. Tülid proovitakse lahendada iseseisvalt (ilma kogukonna sekkumiseta). Juhul kui seda ei suudeta pakub kogukond oma abi.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45D8FD82-30C9-4C46-BEF2-EE2C1AF40FFB-L0-001.jpeg" descr="45D8FD82-30C9-4C46-BEF2-EE2C1AF40FFB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6559" t="0" r="16559" b="0"/>
          <a:stretch>
            <a:fillRect/>
          </a:stretch>
        </p:blipFill>
        <p:spPr>
          <a:xfrm>
            <a:off x="6527800" y="-1"/>
            <a:ext cx="6502400" cy="9753601"/>
          </a:xfrm>
          <a:prstGeom prst="rect">
            <a:avLst/>
          </a:prstGeom>
        </p:spPr>
      </p:pic>
      <p:sp>
        <p:nvSpPr>
          <p:cNvPr id="192" name="Majanduslik aspekt meie külas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38150">
              <a:defRPr spc="540" sz="3375"/>
            </a:lvl1pPr>
          </a:lstStyle>
          <a:p>
            <a:pPr/>
            <a:r>
              <a:t>Majanduslik aspekt meie külas</a:t>
            </a:r>
          </a:p>
        </p:txBody>
      </p:sp>
      <p:sp>
        <p:nvSpPr>
          <p:cNvPr id="193" name="Turism…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77952" indent="-377952" defTabSz="560831">
              <a:spcBef>
                <a:spcPts val="3000"/>
              </a:spcBef>
              <a:defRPr sz="2880"/>
            </a:pPr>
            <a:r>
              <a:t>Turism</a:t>
            </a:r>
          </a:p>
          <a:p>
            <a:pPr marL="377952" indent="-377952" defTabSz="560831">
              <a:spcBef>
                <a:spcPts val="3000"/>
              </a:spcBef>
              <a:defRPr sz="2880"/>
            </a:pPr>
            <a:r>
              <a:t>Sündmuste korraldamine</a:t>
            </a:r>
          </a:p>
          <a:p>
            <a:pPr marL="377952" indent="-377952" defTabSz="560831">
              <a:spcBef>
                <a:spcPts val="3000"/>
              </a:spcBef>
              <a:defRPr sz="2880"/>
            </a:pPr>
            <a:r>
              <a:t>Põllumajandus</a:t>
            </a:r>
          </a:p>
          <a:p>
            <a:pPr marL="377952" indent="-377952" defTabSz="560831">
              <a:spcBef>
                <a:spcPts val="3000"/>
              </a:spcBef>
              <a:defRPr sz="2880"/>
            </a:pPr>
            <a:r>
              <a:t>Karjakasvatus</a:t>
            </a:r>
          </a:p>
          <a:p>
            <a:pPr marL="377952" indent="-377952" defTabSz="560831">
              <a:spcBef>
                <a:spcPts val="3000"/>
              </a:spcBef>
              <a:defRPr sz="2880"/>
            </a:pPr>
            <a:r>
              <a:t>Energia tootmine</a:t>
            </a:r>
          </a:p>
          <a:p>
            <a:pPr marL="377952" indent="-377952" defTabSz="560831">
              <a:spcBef>
                <a:spcPts val="3000"/>
              </a:spcBef>
              <a:defRPr sz="2880"/>
            </a:pPr>
            <a:r>
              <a:t>Külapood</a:t>
            </a:r>
          </a:p>
          <a:p>
            <a:pPr marL="377952" indent="-377952" defTabSz="560831">
              <a:spcBef>
                <a:spcPts val="3000"/>
              </a:spcBef>
              <a:defRPr sz="2880"/>
            </a:pPr>
            <a:r>
              <a:t>Vesi põhjaveest ja mägijõest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Kultuuriline aspekt meie külas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38150">
              <a:defRPr spc="540" sz="3375"/>
            </a:lvl1pPr>
          </a:lstStyle>
          <a:p>
            <a:pPr/>
            <a:r>
              <a:t>Kultuuriline aspekt meie külas</a:t>
            </a:r>
          </a:p>
        </p:txBody>
      </p:sp>
      <p:sp>
        <p:nvSpPr>
          <p:cNvPr id="196" name="Elu loodusega kooskõlas…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Elu loodusega kooskõlas</a:t>
            </a:r>
          </a:p>
          <a:p>
            <a:pPr/>
            <a:r>
              <a:t>Usuvabadus</a:t>
            </a:r>
          </a:p>
          <a:p>
            <a:pPr/>
            <a:r>
              <a:t>Pööripäevade tähistamine</a:t>
            </a:r>
          </a:p>
          <a:p>
            <a:pPr/>
            <a:r>
              <a:t>Talgud</a:t>
            </a:r>
          </a:p>
          <a:p>
            <a:pPr/>
            <a:r>
              <a:t>Vabatahtlik paastuaeg</a:t>
            </a:r>
          </a:p>
        </p:txBody>
      </p:sp>
      <p:pic>
        <p:nvPicPr>
          <p:cNvPr id="197" name="EFADF59F-CCD6-4C30-8ABB-87598DE1EA1C-L0-001.jpeg" descr="EFADF59F-CCD6-4C30-8ABB-87598DE1EA1C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23010" y="-1"/>
            <a:ext cx="6868828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Aastavahetumine…"/>
          <p:cNvSpPr/>
          <p:nvPr>
            <p:ph type="body" idx="1"/>
          </p:nvPr>
        </p:nvSpPr>
        <p:spPr>
          <a:xfrm>
            <a:off x="791329" y="377471"/>
            <a:ext cx="11094818" cy="8780442"/>
          </a:xfrm>
          <a:prstGeom prst="rect">
            <a:avLst/>
          </a:prstGeom>
        </p:spPr>
        <p:txBody>
          <a:bodyPr/>
          <a:lstStyle/>
          <a:p>
            <a:pPr marL="390016" indent="-390016" defTabSz="484886">
              <a:spcBef>
                <a:spcPts val="3400"/>
              </a:spcBef>
              <a:defRPr sz="2988"/>
            </a:pPr>
            <a:r>
              <a:t>Aastavahetumine</a:t>
            </a:r>
          </a:p>
          <a:p>
            <a:pPr marL="390016" indent="-390016" defTabSz="484886">
              <a:spcBef>
                <a:spcPts val="3400"/>
              </a:spcBef>
              <a:defRPr sz="2988"/>
            </a:pPr>
            <a:r>
              <a:t>Kevadine pööripäev</a:t>
            </a:r>
          </a:p>
          <a:p>
            <a:pPr marL="390016" indent="-390016" defTabSz="484886">
              <a:spcBef>
                <a:spcPts val="3400"/>
              </a:spcBef>
              <a:defRPr sz="2988"/>
            </a:pPr>
            <a:r>
              <a:t>Kevad-suvised pannkoogihommikud</a:t>
            </a:r>
          </a:p>
          <a:p>
            <a:pPr marL="390016" indent="-390016" defTabSz="484886">
              <a:spcBef>
                <a:spcPts val="3400"/>
              </a:spcBef>
              <a:defRPr sz="2988"/>
            </a:pPr>
            <a:r>
              <a:t>Suvine pööripäev-matk valgest hetkest valgesse</a:t>
            </a:r>
          </a:p>
          <a:p>
            <a:pPr marL="390016" indent="-390016" defTabSz="484886">
              <a:spcBef>
                <a:spcPts val="3400"/>
              </a:spcBef>
              <a:defRPr sz="2988"/>
            </a:pPr>
            <a:r>
              <a:t>Augusti täheööd kupli katuseaias</a:t>
            </a:r>
          </a:p>
          <a:p>
            <a:pPr marL="390016" indent="-390016" defTabSz="484886">
              <a:spcBef>
                <a:spcPts val="3400"/>
              </a:spcBef>
              <a:defRPr sz="2988"/>
            </a:pPr>
            <a:r>
              <a:t>Sügisene pööripäev-lõkke tegmine, tuhas küpsetatud juurviljad</a:t>
            </a:r>
          </a:p>
          <a:p>
            <a:pPr marL="390016" indent="-390016" defTabSz="484886">
              <a:spcBef>
                <a:spcPts val="3400"/>
              </a:spcBef>
              <a:defRPr sz="2988"/>
            </a:pPr>
            <a:r>
              <a:t>Sügis-talvised lugude, jämmi, koosolemise õhtud</a:t>
            </a:r>
          </a:p>
          <a:p>
            <a:pPr marL="390016" indent="-390016" defTabSz="484886">
              <a:spcBef>
                <a:spcPts val="3400"/>
              </a:spcBef>
              <a:defRPr sz="2988"/>
            </a:pPr>
            <a:r>
              <a:t>Talvine pööripäev-matk tõrvikutega</a:t>
            </a:r>
          </a:p>
          <a:p>
            <a:pPr marL="390016" indent="-390016" defTabSz="484886">
              <a:spcBef>
                <a:spcPts val="3400"/>
              </a:spcBef>
              <a:defRPr sz="2988"/>
            </a:pPr>
            <a:r>
              <a:t>Talgud suuremate ühistööde jaoks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2824914E-9D3E-4A03-B02C-B686943ADD8A-L0-001.jpeg" descr="2824914E-9D3E-4A03-B02C-B686943ADD8A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5566" t="0" r="5566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44" name="Päikesejõe küla"/>
          <p:cNvSpPr/>
          <p:nvPr>
            <p:ph type="title"/>
          </p:nvPr>
        </p:nvSpPr>
        <p:spPr>
          <a:xfrm>
            <a:off x="2219893" y="8018943"/>
            <a:ext cx="10386367" cy="1196190"/>
          </a:xfrm>
          <a:prstGeom prst="rect">
            <a:avLst/>
          </a:prstGeom>
        </p:spPr>
        <p:txBody>
          <a:bodyPr/>
          <a:lstStyle/>
          <a:p>
            <a:pPr/>
            <a:r>
              <a:t>Päikesejõe küla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Keda me ootame elama/külla?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2516">
              <a:defRPr spc="705" sz="4410"/>
            </a:lvl1pPr>
          </a:lstStyle>
          <a:p>
            <a:pPr/>
            <a:r>
              <a:t>Keda me ootame elama/külla?</a:t>
            </a:r>
          </a:p>
        </p:txBody>
      </p:sp>
      <p:sp>
        <p:nvSpPr>
          <p:cNvPr id="202" name="Inimesi, kes on huvitatud meie kogukonna põhimõtetest ja traditsioonidest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Inimesi, kes on huvitatud meie kogukonna põhimõtetest ja traditsioonidest</a:t>
            </a:r>
          </a:p>
          <a:p>
            <a:pPr/>
            <a:r>
              <a:t>Inimesed, kes soovivad aega veeta puutumatus looduses ja sportlikult aega viita</a:t>
            </a:r>
          </a:p>
          <a:p>
            <a:pPr/>
            <a:r>
              <a:t>Inimesed, kes soovivad meie kogukonna tegevusse panustada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90023546-9858-4039-B0A4-9624194C9175-L0-001.jpeg" descr="90023546-9858-4039-B0A4-9624194C9175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5566" t="0" r="5566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05" name="ELA OMA ELU PARIMAL VIISIL!"/>
          <p:cNvSpPr/>
          <p:nvPr>
            <p:ph type="title"/>
          </p:nvPr>
        </p:nvSpPr>
        <p:spPr>
          <a:xfrm>
            <a:off x="2711630" y="3524589"/>
            <a:ext cx="10232865" cy="5464764"/>
          </a:xfrm>
          <a:prstGeom prst="rect">
            <a:avLst/>
          </a:prstGeom>
        </p:spPr>
        <p:txBody>
          <a:bodyPr/>
          <a:lstStyle>
            <a:lvl1pPr>
              <a:defRPr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Avenir Light"/>
              </a:defRPr>
            </a:pP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ELA OMA ELU PARIMAL VIISIL!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–Epp petrone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–Epp petrone</a:t>
            </a:r>
          </a:p>
        </p:txBody>
      </p:sp>
      <p:sp>
        <p:nvSpPr>
          <p:cNvPr id="147" name="&quot;Südames teab iga inimene, et mets, heinamaa ja meri on ilusamad kui asfalt, tanklad, autod.&quot;"/>
          <p:cNvSpPr/>
          <p:nvPr>
            <p:ph type="body" idx="14"/>
          </p:nvPr>
        </p:nvSpPr>
        <p:spPr>
          <a:xfrm>
            <a:off x="1270000" y="1035049"/>
            <a:ext cx="10464800" cy="1346201"/>
          </a:xfrm>
          <a:prstGeom prst="rect">
            <a:avLst/>
          </a:prstGeom>
        </p:spPr>
        <p:txBody>
          <a:bodyPr/>
          <a:lstStyle/>
          <a:p>
            <a:pPr/>
            <a:r>
              <a:t>"Südames teab iga inimene, et mets, heinamaa ja meri on ilusamad kui asfalt, tanklad, autod."</a:t>
            </a:r>
          </a:p>
        </p:txBody>
      </p:sp>
      <p:pic>
        <p:nvPicPr>
          <p:cNvPr id="148" name="BFED669B-E2EF-4D8E-8F80-4113C80205E6-L0-001.jpeg" descr="BFED669B-E2EF-4D8E-8F80-4113C80205E6-L0-001.jpeg"/>
          <p:cNvPicPr>
            <a:picLocks noChangeAspect="1"/>
          </p:cNvPicPr>
          <p:nvPr>
            <p:ph type="pic" idx="15"/>
          </p:nvPr>
        </p:nvPicPr>
        <p:blipFill>
          <a:blip r:embed="rId2">
            <a:extLst/>
          </a:blip>
          <a:srcRect l="0" t="8072" r="0" b="8072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Kes me oleme?…"/>
          <p:cNvSpPr/>
          <p:nvPr>
            <p:ph type="body" idx="14"/>
          </p:nvPr>
        </p:nvSpPr>
        <p:spPr>
          <a:xfrm>
            <a:off x="320760" y="1028699"/>
            <a:ext cx="12363280" cy="1346201"/>
          </a:xfrm>
          <a:prstGeom prst="rect">
            <a:avLst/>
          </a:prstGeom>
        </p:spPr>
        <p:txBody>
          <a:bodyPr/>
          <a:lstStyle/>
          <a:p>
            <a:pPr/>
            <a:r>
              <a:t>Kes me oleme?</a:t>
            </a:r>
          </a:p>
          <a:p>
            <a:pPr/>
            <a:r>
              <a:t>Oma ümbrusest ja kaaslastest hoolivad noored inimesed.</a:t>
            </a:r>
          </a:p>
        </p:txBody>
      </p:sp>
      <p:pic>
        <p:nvPicPr>
          <p:cNvPr id="151" name="1E6F8F36-A3F8-4BAC-8079-EDF3C074E784-L0-001.jpeg" descr="1E6F8F36-A3F8-4BAC-8079-EDF3C074E784-L0-001.jpeg"/>
          <p:cNvPicPr>
            <a:picLocks noChangeAspect="1"/>
          </p:cNvPicPr>
          <p:nvPr>
            <p:ph type="pic" idx="15"/>
          </p:nvPr>
        </p:nvPicPr>
        <p:blipFill>
          <a:blip r:embed="rId2">
            <a:extLst/>
          </a:blip>
          <a:srcRect l="0" t="32312" r="0" b="32312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Miks on meie küla parim?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Miks on meie küla parim?</a:t>
            </a:r>
          </a:p>
        </p:txBody>
      </p:sp>
      <p:sp>
        <p:nvSpPr>
          <p:cNvPr id="154" name="Asukoht on kaunis looduses ja hästi ligipääsetav…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Asukoht on kaunis looduses ja hästi ligipääsetav</a:t>
            </a:r>
          </a:p>
          <a:p>
            <a:pPr/>
            <a:r>
              <a:t>Elanikud on liikuvad ja vabad oma mõtetes, tunnetes ja tegudes.</a:t>
            </a:r>
          </a:p>
          <a:p>
            <a:pPr/>
            <a:r>
              <a:t>Hoitakse puhtust looduse, kui ka enese suhtes.</a:t>
            </a:r>
          </a:p>
        </p:txBody>
      </p:sp>
      <p:pic>
        <p:nvPicPr>
          <p:cNvPr id="155" name="0103B6F8-D648-4854-98E7-395AE36C5BCA-L0-001.jpeg" descr="0103B6F8-D648-4854-98E7-395AE36C5BCA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29033" y="-1"/>
            <a:ext cx="685678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Meie külas saab tegeleda iga inimene sellega , mida ta armastab.…"/>
          <p:cNvSpPr/>
          <p:nvPr>
            <p:ph type="body" idx="1"/>
          </p:nvPr>
        </p:nvSpPr>
        <p:spPr>
          <a:xfrm>
            <a:off x="660400" y="1517650"/>
            <a:ext cx="11684000" cy="6718300"/>
          </a:xfrm>
          <a:prstGeom prst="rect">
            <a:avLst/>
          </a:prstGeom>
        </p:spPr>
        <p:txBody>
          <a:bodyPr/>
          <a:lstStyle/>
          <a:p>
            <a:pPr marL="465201" indent="-465201" defTabSz="578358">
              <a:spcBef>
                <a:spcPts val="4100"/>
              </a:spcBef>
              <a:defRPr sz="3564"/>
            </a:pPr>
            <a:r>
              <a:t>Meie külas saab tegeleda iga inimene sellega , mida ta armastab.</a:t>
            </a:r>
          </a:p>
          <a:p>
            <a:pPr marL="465201" indent="-465201" defTabSz="578358">
              <a:spcBef>
                <a:spcPts val="4100"/>
              </a:spcBef>
              <a:defRPr sz="3564"/>
            </a:pPr>
            <a:r>
              <a:t>Külas hoitakse au sees liikumist ja loodusega kooskõlas olemist. Samuti iseenda kuulamist.</a:t>
            </a:r>
          </a:p>
          <a:p>
            <a:pPr marL="465201" indent="-465201" defTabSz="578358">
              <a:spcBef>
                <a:spcPts val="4100"/>
              </a:spcBef>
              <a:defRPr sz="3564"/>
            </a:pPr>
            <a:r>
              <a:t>Nende põhimõtete järgimine toob parema tervise.</a:t>
            </a:r>
          </a:p>
          <a:p>
            <a:pPr marL="465201" indent="-465201" defTabSz="578358">
              <a:spcBef>
                <a:spcPts val="4100"/>
              </a:spcBef>
              <a:defRPr sz="3564"/>
            </a:pPr>
            <a:r>
              <a:t>Tervis aga on üks alustalasid õnnelik olemisele.</a:t>
            </a:r>
          </a:p>
          <a:p>
            <a:pPr marL="465201" indent="-465201" defTabSz="578358">
              <a:spcBef>
                <a:spcPts val="4100"/>
              </a:spcBef>
              <a:defRPr sz="3564"/>
            </a:pPr>
            <a:r>
              <a:t>Õnnelikkus on sama moodi vajalik nagu ka vesi või õhk.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Füüsiline aspekt meie külas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55675">
              <a:defRPr spc="561" sz="3509"/>
            </a:lvl1pPr>
          </a:lstStyle>
          <a:p>
            <a:pPr/>
            <a:r>
              <a:t>Füüsiline aspekt meie külas</a:t>
            </a:r>
          </a:p>
        </p:txBody>
      </p:sp>
      <p:sp>
        <p:nvSpPr>
          <p:cNvPr id="160" name="Ehitised külas on ehitatud keskkonna säästlikult loodussõbralikuks.…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38581" indent="-338581" defTabSz="502412">
              <a:spcBef>
                <a:spcPts val="2700"/>
              </a:spcBef>
              <a:defRPr sz="2580"/>
            </a:pPr>
            <a:r>
              <a:t>Ehitised külas on ehitatud keskkonna säästlikult loodussõbralikuks.</a:t>
            </a:r>
          </a:p>
          <a:p>
            <a:pPr marL="338581" indent="-338581" defTabSz="502412">
              <a:spcBef>
                <a:spcPts val="2700"/>
              </a:spcBef>
              <a:defRPr sz="2580"/>
            </a:pPr>
            <a:r>
              <a:t>Kogu kasutatav energia on pärit taastuvatelt loodusvaradelt</a:t>
            </a:r>
          </a:p>
          <a:p>
            <a:pPr marL="338581" indent="-338581" defTabSz="502412">
              <a:spcBef>
                <a:spcPts val="2700"/>
              </a:spcBef>
              <a:defRPr sz="2580"/>
            </a:pPr>
            <a:r>
              <a:t>On kogukondlikud hooned, mis on üldkasutatavad.</a:t>
            </a:r>
          </a:p>
          <a:p>
            <a:pPr marL="338581" indent="-338581" defTabSz="502412">
              <a:spcBef>
                <a:spcPts val="2700"/>
              </a:spcBef>
              <a:defRPr sz="2580"/>
            </a:pPr>
            <a:r>
              <a:t>Ülejäänud on eramajad, kus elatakse perekonniti või korteritega majad, kus saab elada ka üksi.</a:t>
            </a:r>
          </a:p>
        </p:txBody>
      </p:sp>
      <p:pic>
        <p:nvPicPr>
          <p:cNvPr id="161" name="64FEC1FE-118D-43C3-A154-FE36325DA25A-L0-001.jpeg" descr="64FEC1FE-118D-43C3-A154-FE36325DA25A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30902" y="-1"/>
            <a:ext cx="6496196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9DEBE575-9811-4E6E-A8E0-78367465D116-L0-001.jpeg" descr="9DEBE575-9811-4E6E-A8E0-78367465D116-L0-001.jpeg"/>
          <p:cNvPicPr>
            <a:picLocks noChangeAspect="0"/>
          </p:cNvPicPr>
          <p:nvPr>
            <p:ph type="pic" idx="14"/>
          </p:nvPr>
        </p:nvPicPr>
        <p:blipFill>
          <a:blip r:embed="rId2">
            <a:extLst/>
          </a:blip>
          <a:srcRect l="5566" t="0" r="5566" b="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64" name="E414DA74-BCC6-4AF6-89E9-FB08ED9CF135-L0-001.jpeg" descr="E414DA74-BCC6-4AF6-89E9-FB08ED9CF135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42908" y="4832181"/>
            <a:ext cx="6621384" cy="4966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EDF1A4D8-1EEB-46C0-8D96-0D64087DDA24-L0-001.jpeg" descr="EDF1A4D8-1EEB-46C0-8D96-0D64087DDA24-L0-001.jpeg"/>
          <p:cNvPicPr>
            <a:picLocks noChangeAspect="1"/>
          </p:cNvPicPr>
          <p:nvPr/>
        </p:nvPicPr>
        <p:blipFill>
          <a:blip r:embed="rId4">
            <a:extLst/>
          </a:blip>
          <a:srcRect l="4398" t="6458" r="3941" b="1881"/>
          <a:stretch>
            <a:fillRect/>
          </a:stretch>
        </p:blipFill>
        <p:spPr>
          <a:xfrm rot="21596129">
            <a:off x="-228336" y="-22197"/>
            <a:ext cx="7443028" cy="98316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4EADC1C7-35F3-4A5F-B640-B75424467A47-L0-001.jpeg" descr="4EADC1C7-35F3-4A5F-B640-B75424467A47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6003"/>
            <a:ext cx="13004800" cy="86615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384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384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